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58" r:id="rId3"/>
    <p:sldId id="259" r:id="rId4"/>
    <p:sldId id="265" r:id="rId5"/>
    <p:sldId id="266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00"/>
    <a:srgbClr val="182B89"/>
    <a:srgbClr val="B4FF46"/>
    <a:srgbClr val="09209D"/>
    <a:srgbClr val="135BB9"/>
    <a:srgbClr val="A8EA3F"/>
    <a:srgbClr val="91C53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28" autoAdjust="0"/>
    <p:restoredTop sz="86436" autoAdjust="0"/>
  </p:normalViewPr>
  <p:slideViewPr>
    <p:cSldViewPr snapToObjects="1"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339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5374C1C-662E-464A-A22D-5D96C218388A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76E47F5-6012-4741-B428-A42E2582D1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42798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FD89A19-379E-4FF5-90B6-DFEBC6E9BE4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838200"/>
          </a:xfrm>
          <a:effectLst>
            <a:outerShdw dist="25400" dir="2700000">
              <a:schemeClr val="tx1">
                <a:lumMod val="75000"/>
                <a:lumOff val="25000"/>
              </a:schemeClr>
            </a:outerShdw>
          </a:effectLst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  <a:effectLst>
            <a:outerShdw dist="12700" dir="2700000">
              <a:schemeClr val="tx1">
                <a:lumMod val="75000"/>
                <a:lumOff val="25000"/>
              </a:scheme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B4FF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6B052-7570-455B-ADAC-66D26D3A8752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A2030-5921-4A63-8AA1-08EF6B297D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D8678-21F0-41D9-A1C4-99FB2B53D362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A9996-32BD-444A-BE43-E6640F8C88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82D1C-A99F-43F8-AE1D-2250B36D7819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C8972-79A7-492D-B3A8-C67AE8C3EC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E8430-BC14-4D2C-867E-48DA0412FD2C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14BE-BA85-495A-9BAE-53E6FA3CFC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CAB1A-5E49-41C6-BB0E-2BF5AE34F907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CCA86-E07B-4556-9608-F2EFDFBAFA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59DB3-1DC6-4FCC-B51E-67A9C4183DC4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7A0-903B-487C-8FEC-FB3E573C53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60BD7-5CFD-4DBA-932B-35DD885517F8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B2388-572D-4807-9F7F-74E6FBB7AC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B85F3-4338-486E-ABCA-D29DADBE4535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61C6C-6213-450E-9598-B87EA12047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B3C30-DA33-4C7D-8C9E-912E5E36D26D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51EB0-B03C-4D8B-8B87-8F5BF81F80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C0562-DF30-44D6-8EAF-B1B9A93CFFF3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06E88-FA03-45A9-BB7E-74A3523C9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F73AC-6E2F-4B04-BBE4-6612DFC5CDBA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59A2-2D2F-496A-93D2-494E298FEC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831C-DC55-43E4-BA9F-97B1750856FB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1E001-7DD5-4F0D-8BAF-5BA5BB1C58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8C11-73C2-4DEC-BB87-73DB150045FE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7C857-90B4-4926-A6D1-B121634238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085B8-E675-4614-8910-88E579F2E596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8CCC8-AE38-46B6-8CE8-BF250764D2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E5922-9B2B-42E3-81A9-451DB6724AF3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D56BF-8080-4EE8-A9B4-AB097DEFA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51B1C-19F1-412B-BA0A-52351BEA52EE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26D46-F215-4BC1-963E-062E0850B3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EEE80-9BAC-494E-8D32-0567B0B81225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12DEB-AC95-4A3F-8DF4-3B0C511F86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A08EA-45EE-413E-B17F-AC218EFD4B3E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22282-6E88-40F8-91FD-829E777BD5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E986A-CA00-4FB0-A1EE-82F51D933850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1E5-8180-4A0B-8371-B7D603FA2A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F7C49-264D-4C36-8DF0-FC0234923789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211B9-D5A0-425D-A8B4-DE627F48D0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95649-8D6D-4471-A92F-1C8E24357154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8BC56-27FC-4207-BA66-6FDC4DC573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D7C05-188B-4A29-B8CD-2F9DBC910746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53C94-80E5-4FEE-9A43-890E0C8950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1524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7924800" cy="4373563"/>
          </a:xfrm>
          <a:prstGeom prst="rect">
            <a:avLst/>
          </a:prstGeom>
          <a:effectLst>
            <a:outerShdw dist="25400" dir="3420000">
              <a:schemeClr val="tx1">
                <a:lumMod val="75000"/>
                <a:lumOff val="25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811715-5635-4BB2-809C-25D4A81FB0F2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5D1B7A-6EA6-443C-9E3F-7B9CCDF055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200" kern="1200">
          <a:solidFill>
            <a:srgbClr val="B4FF46"/>
          </a:solidFill>
          <a:latin typeface="Helvetica"/>
          <a:ea typeface="+mj-ea"/>
          <a:cs typeface="Helvetica"/>
        </a:defRPr>
      </a:lvl1pPr>
      <a:lvl2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bg1"/>
          </a:solidFill>
          <a:latin typeface="Helvetica"/>
          <a:ea typeface="+mn-ea"/>
          <a:cs typeface="Helvetica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bg1"/>
          </a:solidFill>
          <a:latin typeface="Helvetica"/>
          <a:ea typeface="+mn-ea"/>
          <a:cs typeface="Helvetica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bg1"/>
          </a:solidFill>
          <a:latin typeface="Helvetica"/>
          <a:ea typeface="+mn-ea"/>
          <a:cs typeface="Helvetica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bg1"/>
          </a:solidFill>
          <a:latin typeface="Helvetica"/>
          <a:ea typeface="+mn-ea"/>
          <a:cs typeface="Helvetic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bg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1524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1524000"/>
            <a:ext cx="79248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338821-AB47-40C0-883A-A4CABDD2E4D2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310FD0F-7BD6-493B-9766-BFBC07246A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rgbClr val="B4FF46"/>
          </a:solidFill>
          <a:latin typeface="Helvetica" pitchFamily="34" charset="0"/>
          <a:ea typeface="+mj-ea"/>
          <a:cs typeface="Helvetica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B4FF46"/>
          </a:solidFill>
          <a:latin typeface="Helvetica" pitchFamily="34" charset="0"/>
          <a:cs typeface="Helvetic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rgbClr val="09209D"/>
          </a:solidFill>
          <a:latin typeface="Helvetica" pitchFamily="34" charset="0"/>
          <a:ea typeface="+mn-ea"/>
          <a:cs typeface="Helvetic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Delegate and Alternate Training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Delegate and Alternate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Attend the business meetings, including the executive session (caucus)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2071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Executive Committee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6548438" y="3929062"/>
            <a:ext cx="1905000" cy="458788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Nominating Committee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Member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806825" y="3886200"/>
            <a:ext cx="1905000" cy="581025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Regional Electronics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Communications</a:t>
            </a:r>
          </a:p>
          <a:p>
            <a:pPr algn="ctr"/>
            <a:endParaRPr lang="en-US" sz="1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805238" y="3324225"/>
            <a:ext cx="1905000" cy="458787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 Regional Historian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6548438" y="4533900"/>
            <a:ext cx="1905000" cy="458787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Nominating Committee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Alternate</a:t>
            </a:r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1397000" y="3308126"/>
            <a:ext cx="1905000" cy="4572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Student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Activities RVC</a:t>
            </a: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1440690" y="3901716"/>
            <a:ext cx="1905000" cy="4572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Membership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Promotion RVC</a:t>
            </a: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5732463" y="3548062"/>
            <a:ext cx="3810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1003300" y="3553618"/>
            <a:ext cx="43739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>
            <a:off x="6548438" y="3324225"/>
            <a:ext cx="1905000" cy="458787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CRC General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Chair </a:t>
            </a:r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>
            <a:off x="1015999" y="4149054"/>
            <a:ext cx="446551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Line 18"/>
          <p:cNvSpPr>
            <a:spLocks noChangeShapeType="1"/>
          </p:cNvSpPr>
          <p:nvPr/>
        </p:nvSpPr>
        <p:spPr bwMode="auto">
          <a:xfrm>
            <a:off x="1015999" y="4682763"/>
            <a:ext cx="446551" cy="3747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Line 19"/>
          <p:cNvSpPr>
            <a:spLocks noChangeShapeType="1"/>
          </p:cNvSpPr>
          <p:nvPr/>
        </p:nvSpPr>
        <p:spPr bwMode="auto">
          <a:xfrm>
            <a:off x="1016000" y="5289549"/>
            <a:ext cx="42469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>
            <a:off x="6132513" y="3092450"/>
            <a:ext cx="0" cy="2268537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>
            <a:off x="5757863" y="5349875"/>
            <a:ext cx="3810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>
            <a:off x="5735638" y="4756150"/>
            <a:ext cx="3810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>
            <a:off x="5735638" y="4127500"/>
            <a:ext cx="3810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Line 25"/>
          <p:cNvSpPr>
            <a:spLocks noChangeShapeType="1"/>
          </p:cNvSpPr>
          <p:nvPr/>
        </p:nvSpPr>
        <p:spPr bwMode="auto">
          <a:xfrm>
            <a:off x="990600" y="3090862"/>
            <a:ext cx="12700" cy="274320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>
            <a:off x="6151563" y="4127500"/>
            <a:ext cx="381000" cy="0"/>
          </a:xfrm>
          <a:prstGeom prst="line">
            <a:avLst/>
          </a:prstGeom>
          <a:noFill/>
          <a:ln w="38100" cap="rnd">
            <a:solidFill>
              <a:srgbClr val="993366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Line 28"/>
          <p:cNvSpPr>
            <a:spLocks noChangeShapeType="1"/>
          </p:cNvSpPr>
          <p:nvPr/>
        </p:nvSpPr>
        <p:spPr bwMode="auto">
          <a:xfrm>
            <a:off x="6151563" y="4756150"/>
            <a:ext cx="381000" cy="0"/>
          </a:xfrm>
          <a:prstGeom prst="line">
            <a:avLst/>
          </a:prstGeom>
          <a:noFill/>
          <a:ln w="38100" cap="rnd">
            <a:solidFill>
              <a:srgbClr val="993366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3" name="AutoShape 30"/>
          <p:cNvCxnSpPr>
            <a:cxnSpLocks noChangeShapeType="1"/>
          </p:cNvCxnSpPr>
          <p:nvPr/>
        </p:nvCxnSpPr>
        <p:spPr bwMode="auto">
          <a:xfrm flipV="1">
            <a:off x="3267075" y="4719637"/>
            <a:ext cx="555625" cy="684213"/>
          </a:xfrm>
          <a:prstGeom prst="bentConnector3">
            <a:avLst>
              <a:gd name="adj1" fmla="val 50000"/>
            </a:avLst>
          </a:prstGeom>
          <a:noFill/>
          <a:ln w="38100" cap="rnd">
            <a:solidFill>
              <a:srgbClr val="993366"/>
            </a:solidFill>
            <a:prstDash val="sysDot"/>
            <a:miter lim="800000"/>
            <a:headEnd/>
            <a:tailEnd/>
          </a:ln>
        </p:spPr>
      </p:cxnSp>
      <p:cxnSp>
        <p:nvCxnSpPr>
          <p:cNvPr id="24" name="AutoShape 31"/>
          <p:cNvCxnSpPr>
            <a:cxnSpLocks noChangeShapeType="1"/>
          </p:cNvCxnSpPr>
          <p:nvPr/>
        </p:nvCxnSpPr>
        <p:spPr bwMode="auto">
          <a:xfrm>
            <a:off x="3289300" y="5405437"/>
            <a:ext cx="581025" cy="0"/>
          </a:xfrm>
          <a:prstGeom prst="straightConnector1">
            <a:avLst/>
          </a:prstGeom>
          <a:noFill/>
          <a:ln w="38100" cap="rnd">
            <a:solidFill>
              <a:srgbClr val="993366"/>
            </a:solidFill>
            <a:prstDash val="sysDot"/>
            <a:round/>
            <a:headEnd/>
            <a:tailEnd/>
          </a:ln>
        </p:spPr>
      </p:cxnSp>
      <p:sp>
        <p:nvSpPr>
          <p:cNvPr id="25" name="AutoShape 33"/>
          <p:cNvSpPr>
            <a:spLocks noChangeArrowheads="1"/>
          </p:cNvSpPr>
          <p:nvPr/>
        </p:nvSpPr>
        <p:spPr bwMode="auto">
          <a:xfrm>
            <a:off x="1440690" y="5061743"/>
            <a:ext cx="1905000" cy="455613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</a:rPr>
              <a:t>Chapter Technology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</a:rPr>
              <a:t>Transfer RVC </a:t>
            </a:r>
            <a:endParaRPr lang="en-US" sz="1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6" name="Line 35"/>
          <p:cNvSpPr>
            <a:spLocks noChangeShapeType="1"/>
          </p:cNvSpPr>
          <p:nvPr/>
        </p:nvSpPr>
        <p:spPr bwMode="auto">
          <a:xfrm flipV="1">
            <a:off x="1003300" y="3119437"/>
            <a:ext cx="51054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AutoShape 7"/>
          <p:cNvSpPr>
            <a:spLocks noChangeArrowheads="1"/>
          </p:cNvSpPr>
          <p:nvPr/>
        </p:nvSpPr>
        <p:spPr bwMode="auto">
          <a:xfrm>
            <a:off x="3830638" y="5138737"/>
            <a:ext cx="1905000" cy="455613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Region Treasurer</a:t>
            </a:r>
          </a:p>
        </p:txBody>
      </p:sp>
      <p:sp>
        <p:nvSpPr>
          <p:cNvPr id="28" name="AutoShape 6"/>
          <p:cNvSpPr>
            <a:spLocks noChangeArrowheads="1"/>
          </p:cNvSpPr>
          <p:nvPr/>
        </p:nvSpPr>
        <p:spPr bwMode="auto">
          <a:xfrm>
            <a:off x="3806825" y="4533900"/>
            <a:ext cx="1905000" cy="4572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</a:rPr>
              <a:t>YEA**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</a:rPr>
              <a:t>Regional Coordinator</a:t>
            </a:r>
            <a:endParaRPr lang="en-US" sz="1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" name="AutoShape 9"/>
          <p:cNvSpPr>
            <a:spLocks noChangeArrowheads="1"/>
          </p:cNvSpPr>
          <p:nvPr/>
        </p:nvSpPr>
        <p:spPr bwMode="auto">
          <a:xfrm>
            <a:off x="3448050" y="1828800"/>
            <a:ext cx="2627313" cy="604837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Director &amp;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Regional Chair</a:t>
            </a:r>
          </a:p>
        </p:txBody>
      </p:sp>
      <p:sp>
        <p:nvSpPr>
          <p:cNvPr id="30" name="Line 37"/>
          <p:cNvSpPr>
            <a:spLocks noChangeShapeType="1"/>
          </p:cNvSpPr>
          <p:nvPr/>
        </p:nvSpPr>
        <p:spPr bwMode="auto">
          <a:xfrm>
            <a:off x="4737100" y="2433637"/>
            <a:ext cx="0" cy="68580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Line 38"/>
          <p:cNvSpPr>
            <a:spLocks noChangeShapeType="1"/>
          </p:cNvSpPr>
          <p:nvPr/>
        </p:nvSpPr>
        <p:spPr bwMode="auto">
          <a:xfrm flipH="1">
            <a:off x="4737100" y="2738437"/>
            <a:ext cx="18288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2" name="AutoShape 32"/>
          <p:cNvSpPr>
            <a:spLocks noChangeArrowheads="1"/>
          </p:cNvSpPr>
          <p:nvPr/>
        </p:nvSpPr>
        <p:spPr bwMode="auto">
          <a:xfrm>
            <a:off x="6548438" y="2522537"/>
            <a:ext cx="1905000" cy="457200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Assistant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Regional Chair</a:t>
            </a:r>
          </a:p>
        </p:txBody>
      </p:sp>
      <p:sp>
        <p:nvSpPr>
          <p:cNvPr id="33" name="Line 38"/>
          <p:cNvSpPr>
            <a:spLocks noChangeShapeType="1"/>
          </p:cNvSpPr>
          <p:nvPr/>
        </p:nvSpPr>
        <p:spPr bwMode="auto">
          <a:xfrm flipH="1">
            <a:off x="2895600" y="2634163"/>
            <a:ext cx="182880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AutoShape 7"/>
          <p:cNvSpPr>
            <a:spLocks noChangeArrowheads="1"/>
          </p:cNvSpPr>
          <p:nvPr/>
        </p:nvSpPr>
        <p:spPr bwMode="auto">
          <a:xfrm>
            <a:off x="2895600" y="2410326"/>
            <a:ext cx="762000" cy="388937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endParaRPr lang="en-US" sz="1200" b="1" dirty="0" smtClean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</a:rPr>
              <a:t>RMCR</a:t>
            </a:r>
            <a:endParaRPr lang="en-US" sz="1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" name="AutoShape 8"/>
          <p:cNvSpPr>
            <a:spLocks noChangeArrowheads="1"/>
          </p:cNvSpPr>
          <p:nvPr/>
        </p:nvSpPr>
        <p:spPr bwMode="auto">
          <a:xfrm>
            <a:off x="6553200" y="5120481"/>
            <a:ext cx="1905000" cy="458787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Nominating Committee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</a:rPr>
              <a:t>Reserve Alternate</a:t>
            </a:r>
            <a:endParaRPr lang="en-US" sz="1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" name="Line 28"/>
          <p:cNvSpPr>
            <a:spLocks noChangeShapeType="1"/>
          </p:cNvSpPr>
          <p:nvPr/>
        </p:nvSpPr>
        <p:spPr bwMode="auto">
          <a:xfrm>
            <a:off x="6138862" y="5289550"/>
            <a:ext cx="427037" cy="0"/>
          </a:xfrm>
          <a:prstGeom prst="line">
            <a:avLst/>
          </a:prstGeom>
          <a:noFill/>
          <a:ln w="38100" cap="rnd">
            <a:solidFill>
              <a:srgbClr val="993366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1" name="AutoShape 12"/>
          <p:cNvSpPr>
            <a:spLocks noGrp="1" noChangeArrowheads="1"/>
          </p:cNvSpPr>
          <p:nvPr>
            <p:ph idx="1"/>
          </p:nvPr>
        </p:nvSpPr>
        <p:spPr bwMode="auto">
          <a:xfrm>
            <a:off x="1447800" y="4511675"/>
            <a:ext cx="1897890" cy="479425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normAutofit fontScale="92500" lnSpcReduction="10000"/>
          </a:bodyPr>
          <a:lstStyle/>
          <a:p>
            <a:pPr algn="ctr">
              <a:buNone/>
            </a:pPr>
            <a:r>
              <a:rPr lang="en-US" sz="1200" b="1" dirty="0" smtClean="0">
                <a:solidFill>
                  <a:schemeClr val="bg1"/>
                </a:solidFill>
                <a:latin typeface="Arial" charset="0"/>
              </a:rPr>
              <a:t>Research</a:t>
            </a:r>
            <a:endParaRPr lang="en-US" sz="1200" b="1" dirty="0">
              <a:solidFill>
                <a:schemeClr val="bg1"/>
              </a:solidFill>
              <a:latin typeface="Arial" charset="0"/>
            </a:endParaRPr>
          </a:p>
          <a:p>
            <a:pPr algn="ctr">
              <a:buNone/>
            </a:pPr>
            <a:r>
              <a:rPr lang="en-US" sz="1200" b="1" dirty="0">
                <a:solidFill>
                  <a:schemeClr val="bg1"/>
                </a:solidFill>
                <a:latin typeface="Arial" charset="0"/>
              </a:rPr>
              <a:t>Promotion RVC</a:t>
            </a:r>
          </a:p>
        </p:txBody>
      </p:sp>
      <p:sp>
        <p:nvSpPr>
          <p:cNvPr id="42" name="Line 19"/>
          <p:cNvSpPr>
            <a:spLocks noChangeShapeType="1"/>
          </p:cNvSpPr>
          <p:nvPr/>
        </p:nvSpPr>
        <p:spPr bwMode="auto">
          <a:xfrm>
            <a:off x="990600" y="5836109"/>
            <a:ext cx="424690" cy="0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3" name="AutoShape 33"/>
          <p:cNvSpPr>
            <a:spLocks noChangeArrowheads="1"/>
          </p:cNvSpPr>
          <p:nvPr/>
        </p:nvSpPr>
        <p:spPr bwMode="auto">
          <a:xfrm>
            <a:off x="1415290" y="5608303"/>
            <a:ext cx="1905000" cy="455613"/>
          </a:xfrm>
          <a:prstGeom prst="roundRect">
            <a:avLst>
              <a:gd name="adj" fmla="val 16667"/>
            </a:avLst>
          </a:prstGeom>
          <a:solidFill>
            <a:srgbClr val="993366"/>
          </a:solidFill>
          <a:ln>
            <a:solidFill>
              <a:srgbClr val="993366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</a:rPr>
              <a:t>Grassroots Government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</a:rPr>
              <a:t>Activities RVC </a:t>
            </a:r>
            <a:endParaRPr lang="en-US" sz="12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Executive Committee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698" y="1187118"/>
            <a:ext cx="7924800" cy="4373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600915" y="4272312"/>
            <a:ext cx="2022014" cy="458787"/>
          </a:xfrm>
          <a:prstGeom prst="roundRect">
            <a:avLst>
              <a:gd name="adj" fmla="val 16667"/>
            </a:avLst>
          </a:prstGeom>
          <a:solidFill>
            <a:schemeClr val="tx2">
              <a:lumMod val="50000"/>
            </a:schemeClr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Research</a:t>
            </a:r>
          </a:p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Promotion  RVC</a:t>
            </a: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307138" y="3713926"/>
            <a:ext cx="1905000" cy="458788"/>
          </a:xfrm>
          <a:prstGeom prst="roundRect">
            <a:avLst>
              <a:gd name="adj" fmla="val 16667"/>
            </a:avLst>
          </a:prstGeom>
          <a:solidFill>
            <a:srgbClr val="79B25A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Nominating Committee</a:t>
            </a:r>
          </a:p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Member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3581400" y="3666301"/>
            <a:ext cx="1905000" cy="457200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Region Electronics </a:t>
            </a:r>
          </a:p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Communications</a:t>
            </a: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3563938" y="3109089"/>
            <a:ext cx="1905000" cy="458787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Regional Historian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6307138" y="4318764"/>
            <a:ext cx="1905000" cy="458787"/>
          </a:xfrm>
          <a:prstGeom prst="roundRect">
            <a:avLst>
              <a:gd name="adj" fmla="val 16667"/>
            </a:avLst>
          </a:prstGeom>
          <a:solidFill>
            <a:srgbClr val="79B25A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Nominating Committee</a:t>
            </a:r>
          </a:p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Alternate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606749" y="3175629"/>
            <a:ext cx="2016179" cy="457200"/>
          </a:xfrm>
          <a:prstGeom prst="roundRect">
            <a:avLst>
              <a:gd name="adj" fmla="val 16667"/>
            </a:avLst>
          </a:prstGeom>
          <a:solidFill>
            <a:schemeClr val="tx2">
              <a:lumMod val="50000"/>
            </a:schemeClr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Student</a:t>
            </a:r>
          </a:p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Activities RVC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634834" y="3715514"/>
            <a:ext cx="2028699" cy="457200"/>
          </a:xfrm>
          <a:prstGeom prst="roundRect">
            <a:avLst>
              <a:gd name="adj" fmla="val 16667"/>
            </a:avLst>
          </a:prstGeom>
          <a:solidFill>
            <a:schemeClr val="tx2">
              <a:lumMod val="50000"/>
            </a:schemeClr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Membership</a:t>
            </a:r>
          </a:p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Promotion RVC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5491163" y="3332926"/>
            <a:ext cx="381000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28600" y="3381959"/>
            <a:ext cx="381000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6307138" y="3109089"/>
            <a:ext cx="1905000" cy="458787"/>
          </a:xfrm>
          <a:prstGeom prst="roundRect">
            <a:avLst>
              <a:gd name="adj" fmla="val 16667"/>
            </a:avLst>
          </a:prstGeom>
          <a:solidFill>
            <a:schemeClr val="accent2">
              <a:lumMod val="75000"/>
            </a:schemeClr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CRC General</a:t>
            </a:r>
          </a:p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Chair</a:t>
            </a: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13229" y="3947893"/>
            <a:ext cx="421605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219914" y="4501705"/>
            <a:ext cx="381000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203704" y="5056069"/>
            <a:ext cx="431129" cy="10232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891213" y="2877314"/>
            <a:ext cx="0" cy="2268537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516563" y="5134739"/>
            <a:ext cx="381000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494338" y="4541014"/>
            <a:ext cx="381000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5494338" y="3912364"/>
            <a:ext cx="381000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5897563" y="3329751"/>
            <a:ext cx="381000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199872" y="2872217"/>
            <a:ext cx="20042" cy="274320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5910262" y="3943319"/>
            <a:ext cx="414337" cy="4573"/>
          </a:xfrm>
          <a:prstGeom prst="line">
            <a:avLst/>
          </a:prstGeom>
          <a:noFill/>
          <a:ln w="38100" cap="rnd">
            <a:solidFill>
              <a:schemeClr val="tx1">
                <a:lumMod val="75000"/>
                <a:lumOff val="25000"/>
              </a:schemeClr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5910262" y="4541013"/>
            <a:ext cx="409575" cy="7143"/>
          </a:xfrm>
          <a:prstGeom prst="line">
            <a:avLst/>
          </a:prstGeom>
          <a:noFill/>
          <a:ln w="38100" cap="rnd">
            <a:solidFill>
              <a:schemeClr val="tx1">
                <a:lumMod val="75000"/>
                <a:lumOff val="25000"/>
              </a:schemeClr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" name="AutoShape 27"/>
          <p:cNvSpPr>
            <a:spLocks noChangeArrowheads="1"/>
          </p:cNvSpPr>
          <p:nvPr/>
        </p:nvSpPr>
        <p:spPr bwMode="auto">
          <a:xfrm>
            <a:off x="621955" y="4828263"/>
            <a:ext cx="1964531" cy="455613"/>
          </a:xfrm>
          <a:prstGeom prst="roundRect">
            <a:avLst>
              <a:gd name="adj" fmla="val 16667"/>
            </a:avLst>
          </a:prstGeom>
          <a:solidFill>
            <a:schemeClr val="tx2">
              <a:lumMod val="50000"/>
            </a:schemeClr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Chapter Technology</a:t>
            </a:r>
          </a:p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Transfer </a:t>
            </a:r>
            <a:r>
              <a:rPr lang="en-US" sz="1200" b="1" dirty="0" smtClean="0">
                <a:solidFill>
                  <a:schemeClr val="bg2"/>
                </a:solidFill>
                <a:latin typeface="Arial" charset="0"/>
              </a:rPr>
              <a:t>RVC</a:t>
            </a:r>
            <a:endParaRPr lang="en-US" sz="12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216572" y="2904301"/>
            <a:ext cx="5669280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" name="AutoShape 29"/>
          <p:cNvSpPr>
            <a:spLocks noChangeArrowheads="1"/>
          </p:cNvSpPr>
          <p:nvPr/>
        </p:nvSpPr>
        <p:spPr bwMode="auto">
          <a:xfrm>
            <a:off x="3581400" y="4923601"/>
            <a:ext cx="1905000" cy="455613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Regional  Treasurer</a:t>
            </a:r>
          </a:p>
        </p:txBody>
      </p:sp>
      <p:sp>
        <p:nvSpPr>
          <p:cNvPr id="30" name="AutoShape 30"/>
          <p:cNvSpPr>
            <a:spLocks noChangeArrowheads="1"/>
          </p:cNvSpPr>
          <p:nvPr/>
        </p:nvSpPr>
        <p:spPr bwMode="auto">
          <a:xfrm>
            <a:off x="3581400" y="4275901"/>
            <a:ext cx="1905000" cy="4572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100" b="1" dirty="0" smtClean="0">
                <a:solidFill>
                  <a:schemeClr val="bg2"/>
                </a:solidFill>
                <a:latin typeface="Arial" charset="0"/>
              </a:rPr>
              <a:t>YEA**</a:t>
            </a:r>
          </a:p>
          <a:p>
            <a:pPr algn="ctr"/>
            <a:r>
              <a:rPr lang="en-US" sz="1100" b="1" dirty="0" smtClean="0">
                <a:solidFill>
                  <a:schemeClr val="bg2"/>
                </a:solidFill>
                <a:latin typeface="Arial" charset="0"/>
              </a:rPr>
              <a:t>Regional Coordinator</a:t>
            </a:r>
            <a:endParaRPr lang="en-US" sz="11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1" name="AutoShape 31"/>
          <p:cNvSpPr>
            <a:spLocks noChangeArrowheads="1"/>
          </p:cNvSpPr>
          <p:nvPr/>
        </p:nvSpPr>
        <p:spPr bwMode="auto">
          <a:xfrm>
            <a:off x="3206750" y="1613664"/>
            <a:ext cx="2627313" cy="60483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600" dirty="0">
                <a:latin typeface="Arial Black" pitchFamily="34" charset="0"/>
              </a:rPr>
              <a:t>Director &amp;</a:t>
            </a:r>
          </a:p>
          <a:p>
            <a:pPr algn="ctr"/>
            <a:r>
              <a:rPr lang="en-US" sz="1600" dirty="0">
                <a:latin typeface="Arial Black" pitchFamily="34" charset="0"/>
              </a:rPr>
              <a:t>Regional Chair</a:t>
            </a:r>
          </a:p>
        </p:txBody>
      </p:sp>
      <p:sp>
        <p:nvSpPr>
          <p:cNvPr id="32" name="Line 32"/>
          <p:cNvSpPr>
            <a:spLocks noChangeShapeType="1"/>
          </p:cNvSpPr>
          <p:nvPr/>
        </p:nvSpPr>
        <p:spPr bwMode="auto">
          <a:xfrm>
            <a:off x="4495800" y="2218501"/>
            <a:ext cx="0" cy="68580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3" name="Line 33"/>
          <p:cNvSpPr>
            <a:spLocks noChangeShapeType="1"/>
          </p:cNvSpPr>
          <p:nvPr/>
        </p:nvSpPr>
        <p:spPr bwMode="auto">
          <a:xfrm flipH="1">
            <a:off x="4495800" y="2523301"/>
            <a:ext cx="1828800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4" name="AutoShape 37"/>
          <p:cNvSpPr>
            <a:spLocks noChangeArrowheads="1"/>
          </p:cNvSpPr>
          <p:nvPr/>
        </p:nvSpPr>
        <p:spPr bwMode="auto">
          <a:xfrm>
            <a:off x="749300" y="1215353"/>
            <a:ext cx="1970557" cy="1307948"/>
          </a:xfrm>
          <a:prstGeom prst="cloudCallout">
            <a:avLst>
              <a:gd name="adj1" fmla="val 18815"/>
              <a:gd name="adj2" fmla="val 101639"/>
            </a:avLst>
          </a:prstGeom>
          <a:solidFill>
            <a:schemeClr val="tx2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200" dirty="0">
                <a:solidFill>
                  <a:schemeClr val="bg2"/>
                </a:solidFill>
              </a:rPr>
              <a:t> Nominated by CRC </a:t>
            </a:r>
            <a:r>
              <a:rPr lang="en-US" sz="1200" dirty="0" smtClean="0">
                <a:solidFill>
                  <a:schemeClr val="bg2"/>
                </a:solidFill>
              </a:rPr>
              <a:t>&amp; Appointed </a:t>
            </a:r>
            <a:r>
              <a:rPr lang="en-US" sz="1200" dirty="0">
                <a:solidFill>
                  <a:schemeClr val="bg2"/>
                </a:solidFill>
              </a:rPr>
              <a:t>by Society President-Elect</a:t>
            </a:r>
          </a:p>
        </p:txBody>
      </p:sp>
      <p:sp>
        <p:nvSpPr>
          <p:cNvPr id="35" name="AutoShape 38"/>
          <p:cNvSpPr>
            <a:spLocks noChangeArrowheads="1"/>
          </p:cNvSpPr>
          <p:nvPr/>
        </p:nvSpPr>
        <p:spPr bwMode="auto">
          <a:xfrm>
            <a:off x="2535654" y="5546393"/>
            <a:ext cx="2133600" cy="762000"/>
          </a:xfrm>
          <a:prstGeom prst="cloudCallout">
            <a:avLst>
              <a:gd name="adj1" fmla="val 42190"/>
              <a:gd name="adj2" fmla="val -81875"/>
            </a:avLst>
          </a:prstGeom>
          <a:solidFill>
            <a:schemeClr val="accent4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Appointed </a:t>
            </a:r>
            <a:r>
              <a:rPr lang="en-US" sz="1400" dirty="0" smtClean="0">
                <a:solidFill>
                  <a:schemeClr val="bg2"/>
                </a:solidFill>
              </a:rPr>
              <a:t>by</a:t>
            </a:r>
          </a:p>
          <a:p>
            <a:pPr algn="ctr"/>
            <a:r>
              <a:rPr lang="en-US" sz="1400" dirty="0" smtClean="0">
                <a:solidFill>
                  <a:schemeClr val="bg2"/>
                </a:solidFill>
              </a:rPr>
              <a:t>DRC</a:t>
            </a:r>
            <a:endParaRPr lang="en-US" sz="1400" dirty="0">
              <a:solidFill>
                <a:schemeClr val="bg2"/>
              </a:solidFill>
            </a:endParaRPr>
          </a:p>
        </p:txBody>
      </p:sp>
      <p:sp>
        <p:nvSpPr>
          <p:cNvPr id="36" name="AutoShape 39"/>
          <p:cNvSpPr>
            <a:spLocks noChangeArrowheads="1"/>
          </p:cNvSpPr>
          <p:nvPr/>
        </p:nvSpPr>
        <p:spPr bwMode="auto">
          <a:xfrm>
            <a:off x="6199813" y="1487940"/>
            <a:ext cx="1846263" cy="730561"/>
          </a:xfrm>
          <a:prstGeom prst="cloudCallout">
            <a:avLst>
              <a:gd name="adj1" fmla="val -66125"/>
              <a:gd name="adj2" fmla="val 16250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Elected by Membership</a:t>
            </a:r>
          </a:p>
        </p:txBody>
      </p:sp>
      <p:sp>
        <p:nvSpPr>
          <p:cNvPr id="37" name="AutoShape 26"/>
          <p:cNvSpPr>
            <a:spLocks noChangeArrowheads="1"/>
          </p:cNvSpPr>
          <p:nvPr/>
        </p:nvSpPr>
        <p:spPr bwMode="auto">
          <a:xfrm>
            <a:off x="6307138" y="2307401"/>
            <a:ext cx="1905000" cy="457200"/>
          </a:xfrm>
          <a:prstGeom prst="roundRect">
            <a:avLst>
              <a:gd name="adj" fmla="val 16667"/>
            </a:avLst>
          </a:prstGeom>
          <a:solidFill>
            <a:schemeClr val="tx2">
              <a:lumMod val="50000"/>
            </a:schemeClr>
          </a:solidFill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Assistant</a:t>
            </a:r>
          </a:p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Regional Chair</a:t>
            </a:r>
          </a:p>
        </p:txBody>
      </p:sp>
      <p:sp>
        <p:nvSpPr>
          <p:cNvPr id="38" name="AutoShape 41"/>
          <p:cNvSpPr>
            <a:spLocks noChangeArrowheads="1"/>
          </p:cNvSpPr>
          <p:nvPr/>
        </p:nvSpPr>
        <p:spPr bwMode="auto">
          <a:xfrm>
            <a:off x="4695825" y="5349140"/>
            <a:ext cx="1828800" cy="1019578"/>
          </a:xfrm>
          <a:prstGeom prst="cloudCallout">
            <a:avLst>
              <a:gd name="adj1" fmla="val 41667"/>
              <a:gd name="adj2" fmla="val -106546"/>
            </a:avLst>
          </a:prstGeom>
          <a:solidFill>
            <a:srgbClr val="79B25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Elected by Delegates &amp; Alternates</a:t>
            </a:r>
          </a:p>
        </p:txBody>
      </p:sp>
      <p:sp>
        <p:nvSpPr>
          <p:cNvPr id="39" name="AutoShape 42"/>
          <p:cNvSpPr>
            <a:spLocks noChangeArrowheads="1"/>
          </p:cNvSpPr>
          <p:nvPr/>
        </p:nvSpPr>
        <p:spPr bwMode="auto">
          <a:xfrm>
            <a:off x="7449508" y="5342701"/>
            <a:ext cx="1676400" cy="990600"/>
          </a:xfrm>
          <a:prstGeom prst="cloudCallout">
            <a:avLst>
              <a:gd name="adj1" fmla="val 17065"/>
              <a:gd name="adj2" fmla="val -79167"/>
            </a:avLst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Elected by Chapter BOG</a:t>
            </a:r>
          </a:p>
        </p:txBody>
      </p:sp>
      <p:cxnSp>
        <p:nvCxnSpPr>
          <p:cNvPr id="40" name="AutoShape 45"/>
          <p:cNvCxnSpPr>
            <a:cxnSpLocks noChangeShapeType="1"/>
            <a:stCxn id="39" idx="4"/>
            <a:endCxn id="13" idx="3"/>
          </p:cNvCxnSpPr>
          <p:nvPr/>
        </p:nvCxnSpPr>
        <p:spPr bwMode="auto">
          <a:xfrm rot="16200000" flipV="1">
            <a:off x="7535317" y="4015304"/>
            <a:ext cx="1715290" cy="361648"/>
          </a:xfrm>
          <a:prstGeom prst="bentConnector2">
            <a:avLst/>
          </a:prstGeom>
          <a:noFill/>
          <a:ln w="12700">
            <a:solidFill>
              <a:srgbClr val="FFCC99"/>
            </a:solidFill>
            <a:miter lim="800000"/>
            <a:headEnd/>
            <a:tailEnd type="triangle" w="med" len="med"/>
          </a:ln>
        </p:spPr>
      </p:cxnSp>
      <p:sp>
        <p:nvSpPr>
          <p:cNvPr id="41" name="Line 38"/>
          <p:cNvSpPr>
            <a:spLocks noChangeShapeType="1"/>
          </p:cNvSpPr>
          <p:nvPr/>
        </p:nvSpPr>
        <p:spPr bwMode="auto">
          <a:xfrm flipH="1">
            <a:off x="2667000" y="2406318"/>
            <a:ext cx="1828800" cy="0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2" name="AutoShape 33"/>
          <p:cNvSpPr>
            <a:spLocks noChangeArrowheads="1"/>
          </p:cNvSpPr>
          <p:nvPr/>
        </p:nvSpPr>
        <p:spPr bwMode="auto">
          <a:xfrm>
            <a:off x="2286000" y="2234667"/>
            <a:ext cx="1005840" cy="449723"/>
          </a:xfrm>
          <a:prstGeom prst="roundRect">
            <a:avLst>
              <a:gd name="adj" fmla="val 16667"/>
            </a:avLst>
          </a:prstGeom>
          <a:solidFill>
            <a:schemeClr val="tx2">
              <a:lumMod val="50000"/>
            </a:schemeClr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lIns="91429" tIns="45714" rIns="91429" bIns="45714" anchor="ctr"/>
          <a:lstStyle/>
          <a:p>
            <a:pPr algn="ctr"/>
            <a:endParaRPr lang="en-US" sz="1200" b="1" dirty="0" smtClean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" charset="0"/>
              </a:rPr>
              <a:t>RMCR</a:t>
            </a:r>
            <a:endParaRPr lang="en-US" sz="1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" name="AutoShape 6"/>
          <p:cNvSpPr>
            <a:spLocks noChangeArrowheads="1"/>
          </p:cNvSpPr>
          <p:nvPr/>
        </p:nvSpPr>
        <p:spPr bwMode="auto">
          <a:xfrm>
            <a:off x="6319838" y="4872310"/>
            <a:ext cx="1905000" cy="458787"/>
          </a:xfrm>
          <a:prstGeom prst="roundRect">
            <a:avLst>
              <a:gd name="adj" fmla="val 16667"/>
            </a:avLst>
          </a:prstGeom>
          <a:solidFill>
            <a:srgbClr val="79B25A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  <a:latin typeface="Arial" charset="0"/>
              </a:rPr>
              <a:t>Nominating Committee</a:t>
            </a:r>
          </a:p>
          <a:p>
            <a:pPr algn="ctr"/>
            <a:r>
              <a:rPr lang="en-US" sz="1200" b="1" dirty="0" smtClean="0">
                <a:solidFill>
                  <a:schemeClr val="bg2"/>
                </a:solidFill>
                <a:latin typeface="Arial" charset="0"/>
              </a:rPr>
              <a:t>Reserve Alternate</a:t>
            </a:r>
            <a:endParaRPr lang="en-US" sz="12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5" name="Line 23"/>
          <p:cNvSpPr>
            <a:spLocks noChangeShapeType="1"/>
          </p:cNvSpPr>
          <p:nvPr/>
        </p:nvSpPr>
        <p:spPr bwMode="auto">
          <a:xfrm>
            <a:off x="5915025" y="5046630"/>
            <a:ext cx="409575" cy="7143"/>
          </a:xfrm>
          <a:prstGeom prst="line">
            <a:avLst/>
          </a:prstGeom>
          <a:noFill/>
          <a:ln w="38100" cap="rnd">
            <a:solidFill>
              <a:schemeClr val="tx1">
                <a:lumMod val="75000"/>
                <a:lumOff val="25000"/>
              </a:schemeClr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6" name="Line 15"/>
          <p:cNvSpPr>
            <a:spLocks noChangeShapeType="1"/>
          </p:cNvSpPr>
          <p:nvPr/>
        </p:nvSpPr>
        <p:spPr bwMode="auto">
          <a:xfrm flipV="1">
            <a:off x="220582" y="5575427"/>
            <a:ext cx="431129" cy="10232"/>
          </a:xfrm>
          <a:prstGeom prst="lin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7" name="AutoShape 27"/>
          <p:cNvSpPr>
            <a:spLocks noChangeArrowheads="1"/>
          </p:cNvSpPr>
          <p:nvPr/>
        </p:nvSpPr>
        <p:spPr bwMode="auto">
          <a:xfrm>
            <a:off x="606749" y="5379705"/>
            <a:ext cx="1964531" cy="455613"/>
          </a:xfrm>
          <a:prstGeom prst="roundRect">
            <a:avLst>
              <a:gd name="adj" fmla="val 16667"/>
            </a:avLst>
          </a:prstGeom>
          <a:solidFill>
            <a:schemeClr val="tx2">
              <a:lumMod val="50000"/>
            </a:schemeClr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lIns="91429" tIns="45714" rIns="91429" bIns="45714" anchor="ctr"/>
          <a:lstStyle/>
          <a:p>
            <a:pPr algn="ctr"/>
            <a:r>
              <a:rPr lang="en-US" sz="1200" b="1" dirty="0" smtClean="0">
                <a:solidFill>
                  <a:schemeClr val="bg2"/>
                </a:solidFill>
                <a:latin typeface="Arial" charset="0"/>
              </a:rPr>
              <a:t>Grassroots Government</a:t>
            </a:r>
            <a:endParaRPr lang="en-US" sz="1200" b="1" dirty="0">
              <a:solidFill>
                <a:schemeClr val="bg2"/>
              </a:solidFill>
              <a:latin typeface="Arial" charset="0"/>
            </a:endParaRPr>
          </a:p>
          <a:p>
            <a:pPr algn="ctr"/>
            <a:r>
              <a:rPr lang="en-US" sz="1200" b="1" dirty="0" smtClean="0">
                <a:solidFill>
                  <a:schemeClr val="bg2"/>
                </a:solidFill>
                <a:latin typeface="Arial" charset="0"/>
              </a:rPr>
              <a:t>Activities RVC</a:t>
            </a:r>
            <a:endParaRPr lang="en-US" sz="1200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04800" y="6392778"/>
            <a:ext cx="8610600" cy="381000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**YEA Regional Coordinator: selection made by the YEA ExCom with feedback from the DRC</a:t>
            </a:r>
            <a:endParaRPr lang="en-US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Delegate and Alternate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Prepare and deliver in a format as directed by the DRC a report on your chapter’s activities for the year </a:t>
            </a:r>
          </a:p>
        </p:txBody>
      </p:sp>
    </p:spTree>
    <p:extLst>
      <p:ext uri="{BB962C8B-B14F-4D97-AF65-F5344CB8AC3E}">
        <p14:creationId xmlns="" xmlns:p14="http://schemas.microsoft.com/office/powerpoint/2010/main" val="175533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Delegate and Alternate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Prepare and present motions that change regional operations or society operations. Use the format for CRC motions from the CRC manual.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7695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Delegate and Alternate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Attend the executive caucus  and be prepared to nominate future leaders of your region and Society </a:t>
            </a:r>
            <a:r>
              <a:rPr lang="en-US" dirty="0" smtClean="0"/>
              <a:t>.</a:t>
            </a:r>
          </a:p>
          <a:p>
            <a:r>
              <a:rPr lang="en-US" dirty="0" smtClean="0"/>
              <a:t> To nominate members for chapter /region / society awards.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4133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Delegate and Alternate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Act on business as brought before the CRC by any Chapter, Regional Officer or the DRC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5800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Delegate and Alternate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Familiarize yourself with ASHRAE’s reimbursement policy for travel to </a:t>
            </a:r>
            <a:r>
              <a:rPr lang="en-US" dirty="0" smtClean="0"/>
              <a:t>CRCs (Appendix </a:t>
            </a:r>
            <a:r>
              <a:rPr lang="en-US" dirty="0"/>
              <a:t>HH of the MCO) and your </a:t>
            </a:r>
            <a:r>
              <a:rPr lang="en-US" dirty="0" smtClean="0"/>
              <a:t>region’s </a:t>
            </a:r>
            <a:r>
              <a:rPr lang="en-US" dirty="0"/>
              <a:t>reimbursement policies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8569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298</Words>
  <Application>Microsoft Office PowerPoint</Application>
  <PresentationFormat>On-screen Show (4:3)</PresentationFormat>
  <Paragraphs>84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Delegate and Alternate Training</vt:lpstr>
      <vt:lpstr>Delegate and Alternate Training</vt:lpstr>
      <vt:lpstr>Regional Executive Committee</vt:lpstr>
      <vt:lpstr>Regional Executive Committee cont’d</vt:lpstr>
      <vt:lpstr>Delegate and Alternate Training</vt:lpstr>
      <vt:lpstr>Delegate and Alternate Training</vt:lpstr>
      <vt:lpstr>Delegate and Alternate Training</vt:lpstr>
      <vt:lpstr>Delegate and Alternate Training</vt:lpstr>
      <vt:lpstr>Delegate and Alternate Training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Blount</dc:creator>
  <cp:lastModifiedBy>Vickie Grant</cp:lastModifiedBy>
  <cp:revision>58</cp:revision>
  <dcterms:created xsi:type="dcterms:W3CDTF">2011-12-07T19:09:13Z</dcterms:created>
  <dcterms:modified xsi:type="dcterms:W3CDTF">2013-06-18T17:39:36Z</dcterms:modified>
</cp:coreProperties>
</file>